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69" r:id="rId4"/>
    <p:sldId id="268" r:id="rId5"/>
    <p:sldId id="276" r:id="rId6"/>
    <p:sldId id="258" r:id="rId7"/>
    <p:sldId id="259" r:id="rId8"/>
    <p:sldId id="260" r:id="rId9"/>
    <p:sldId id="271" r:id="rId10"/>
    <p:sldId id="270" r:id="rId11"/>
    <p:sldId id="261" r:id="rId12"/>
    <p:sldId id="262" r:id="rId13"/>
    <p:sldId id="264" r:id="rId14"/>
    <p:sldId id="272" r:id="rId15"/>
    <p:sldId id="273" r:id="rId16"/>
    <p:sldId id="266" r:id="rId17"/>
    <p:sldId id="274" r:id="rId18"/>
    <p:sldId id="263" r:id="rId19"/>
    <p:sldId id="267" r:id="rId20"/>
    <p:sldId id="265" r:id="rId21"/>
    <p:sldId id="275" r:id="rId22"/>
    <p:sldId id="277" r:id="rId23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7T07:05:57.7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24575,'4'0'0,"10"0"0,8 0 0,3 5 0,8 5 0,1 1 0,0 4 0,-2-2 0,-6 2 0,-3-1 0,-2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7T07:05:24.2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7T07:05:33.1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7T07:05:34.8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7T07:05:36.4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7T07:05:37.0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7T07:05:45.4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7T07:05:47.5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7T07:05:48.7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7T07:05:49.7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7T07:05:50.2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7T07:05:58.9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24575,'5'0'0,"5"0"0,5 0 0,6 4 0,2 2 0,2 0 0,2 2 0,-1 1 0,1-1 0,0 2 0,-1-1 0,0 3 0,0 4 0,0-2 0,-5 2 0,-1-1 0,0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7T07:05:51.7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7T07:06:08.1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7T07:06:14.8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7T07:06:00.2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24575,'9'0'0,"7"4"0,6 11 0,2 6 0,-2 5 0,0 2 0,-1-4 0,-2-1 0,-6-1 0,0-4 0,2-4 0,-1-1 0,1 1 0,2-1 0,7-3 0,0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7T07:04:46.90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7T07:04:58.1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7T07:05:12.6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7T07:05:15.9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7T07:05:21.1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7T07:05:22.4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E6731AF-0826-47D8-AB36-FAEF0AEABE5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16BE753-58AF-4249-A24B-FEEBE3715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41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31AF-0826-47D8-AB36-FAEF0AEABE5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E753-58AF-4249-A24B-FEEBE3715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50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31AF-0826-47D8-AB36-FAEF0AEABE5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E753-58AF-4249-A24B-FEEBE3715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640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31AF-0826-47D8-AB36-FAEF0AEABE5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E753-58AF-4249-A24B-FEEBE3715946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522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31AF-0826-47D8-AB36-FAEF0AEABE5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E753-58AF-4249-A24B-FEEBE3715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552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31AF-0826-47D8-AB36-FAEF0AEABE5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E753-58AF-4249-A24B-FEEBE3715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314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31AF-0826-47D8-AB36-FAEF0AEABE5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E753-58AF-4249-A24B-FEEBE3715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40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31AF-0826-47D8-AB36-FAEF0AEABE5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E753-58AF-4249-A24B-FEEBE3715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60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31AF-0826-47D8-AB36-FAEF0AEABE5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E753-58AF-4249-A24B-FEEBE3715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39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31AF-0826-47D8-AB36-FAEF0AEABE5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E753-58AF-4249-A24B-FEEBE3715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641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31AF-0826-47D8-AB36-FAEF0AEABE5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E753-58AF-4249-A24B-FEEBE3715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31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31AF-0826-47D8-AB36-FAEF0AEABE5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E753-58AF-4249-A24B-FEEBE3715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20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31AF-0826-47D8-AB36-FAEF0AEABE5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E753-58AF-4249-A24B-FEEBE3715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55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31AF-0826-47D8-AB36-FAEF0AEABE5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E753-58AF-4249-A24B-FEEBE3715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32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31AF-0826-47D8-AB36-FAEF0AEABE5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E753-58AF-4249-A24B-FEEBE3715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7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31AF-0826-47D8-AB36-FAEF0AEABE5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E753-58AF-4249-A24B-FEEBE3715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34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31AF-0826-47D8-AB36-FAEF0AEABE5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E753-58AF-4249-A24B-FEEBE3715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129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731AF-0826-47D8-AB36-FAEF0AEABE5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BE753-58AF-4249-A24B-FEEBE3715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2686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customXml" Target="../ink/ink12.xml"/><Relationship Id="rId18" Type="http://schemas.openxmlformats.org/officeDocument/2006/relationships/customXml" Target="../ink/ink17.xml"/><Relationship Id="rId3" Type="http://schemas.openxmlformats.org/officeDocument/2006/relationships/customXml" Target="../ink/ink4.xml"/><Relationship Id="rId21" Type="http://schemas.openxmlformats.org/officeDocument/2006/relationships/customXml" Target="../ink/ink20.xml"/><Relationship Id="rId7" Type="http://schemas.openxmlformats.org/officeDocument/2006/relationships/customXml" Target="../ink/ink6.xml"/><Relationship Id="rId12" Type="http://schemas.openxmlformats.org/officeDocument/2006/relationships/customXml" Target="../ink/ink11.xml"/><Relationship Id="rId17" Type="http://schemas.openxmlformats.org/officeDocument/2006/relationships/customXml" Target="../ink/ink16.xml"/><Relationship Id="rId2" Type="http://schemas.openxmlformats.org/officeDocument/2006/relationships/image" Target="../media/image16.png"/><Relationship Id="rId16" Type="http://schemas.openxmlformats.org/officeDocument/2006/relationships/customXml" Target="../ink/ink15.xml"/><Relationship Id="rId20" Type="http://schemas.openxmlformats.org/officeDocument/2006/relationships/customXml" Target="../ink/ink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customXml" Target="../ink/ink10.xml"/><Relationship Id="rId5" Type="http://schemas.openxmlformats.org/officeDocument/2006/relationships/customXml" Target="../ink/ink5.xml"/><Relationship Id="rId15" Type="http://schemas.openxmlformats.org/officeDocument/2006/relationships/customXml" Target="../ink/ink14.xml"/><Relationship Id="rId23" Type="http://schemas.openxmlformats.org/officeDocument/2006/relationships/customXml" Target="../ink/ink22.xml"/><Relationship Id="rId10" Type="http://schemas.openxmlformats.org/officeDocument/2006/relationships/customXml" Target="../ink/ink9.xml"/><Relationship Id="rId19" Type="http://schemas.openxmlformats.org/officeDocument/2006/relationships/customXml" Target="../ink/ink18.xml"/><Relationship Id="rId4" Type="http://schemas.openxmlformats.org/officeDocument/2006/relationships/image" Target="../media/image17.png"/><Relationship Id="rId9" Type="http://schemas.openxmlformats.org/officeDocument/2006/relationships/customXml" Target="../ink/ink8.xml"/><Relationship Id="rId14" Type="http://schemas.openxmlformats.org/officeDocument/2006/relationships/customXml" Target="../ink/ink13.xml"/><Relationship Id="rId22" Type="http://schemas.openxmlformats.org/officeDocument/2006/relationships/customXml" Target="../ink/ink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infin.75.ru/deyatel-nost/informacionnye-sistemy/pk-byudzhet-smart-pro/130399-chasto-zadavaemye-voprosy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9FA61C-BDA9-86AB-70EC-D7DBF2508D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Обзор часто задаваемых вопросов при работе с </a:t>
            </a:r>
            <a:br>
              <a:rPr lang="ru-RU" dirty="0"/>
            </a:br>
            <a:r>
              <a:rPr lang="ru-RU" dirty="0"/>
              <a:t>ПК «Бюджет-СМАРТ Про»</a:t>
            </a:r>
          </a:p>
        </p:txBody>
      </p:sp>
    </p:spTree>
    <p:extLst>
      <p:ext uri="{BB962C8B-B14F-4D97-AF65-F5344CB8AC3E}">
        <p14:creationId xmlns:p14="http://schemas.microsoft.com/office/powerpoint/2010/main" val="898099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6FAB4B0-862D-A1DB-295F-B7190D9B9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43" y="2308760"/>
            <a:ext cx="7517113" cy="43215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9CB607-62F2-C0B4-7B0A-F7CFA9EFD09F}"/>
              </a:ext>
            </a:extLst>
          </p:cNvPr>
          <p:cNvSpPr txBox="1"/>
          <p:nvPr/>
        </p:nvSpPr>
        <p:spPr>
          <a:xfrm>
            <a:off x="665018" y="473706"/>
            <a:ext cx="11055927" cy="1835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если в протоколе «В справочник 'Дополнительная классификация' не удалось добавить новую запись ‘0000', бюджет 'Бюджет .... района. ….."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то нужно написать обращение в багтрекинг для добавления кода в справочник. При этом </a:t>
            </a: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обязательно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нужно указать, что код добавляется </a:t>
            </a:r>
            <a:r>
              <a:rPr kumimoji="0" lang="ru-RU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для приема выписки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8502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25122-B454-7665-13B1-1FD9D16A4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Статусы обработки документа </a:t>
            </a:r>
            <a:br>
              <a:rPr lang="ru-RU" dirty="0"/>
            </a:br>
            <a:r>
              <a:rPr lang="ru-RU" dirty="0"/>
              <a:t>«Выписка из лицевого счета администратора доходов бюджета»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4E41B6-F14C-8002-EEF5-6AD968CD9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Несоответствие входящего остатка по поступлениям, возвратам, зачетам – отсутствует выписка за предыдущий операционный день. Необходимо загрузить недостающую выписку;</a:t>
            </a:r>
          </a:p>
          <a:p>
            <a:pPr algn="just"/>
            <a:r>
              <a:rPr lang="ru-RU" dirty="0"/>
              <a:t>Несоответствие по оборотам поступлений – </a:t>
            </a:r>
          </a:p>
          <a:p>
            <a:pPr marL="442913" indent="360363" algn="just">
              <a:buNone/>
            </a:pPr>
            <a:r>
              <a:rPr lang="ru-RU" dirty="0"/>
              <a:t>1. не принят файл с информацией из расчетных документов, прилагаемых к выписке из казначейского счета (*.BD?) – Осуществите импорт файла *.BD? за соответствующий операционный день из СУФД и загрузите его;</a:t>
            </a:r>
          </a:p>
          <a:p>
            <a:pPr marL="442913" indent="360363" algn="just">
              <a:buNone/>
            </a:pPr>
            <a:r>
              <a:rPr lang="ru-RU" dirty="0"/>
              <a:t>2. повторно примите выписку из л/с АДБ за этот день, в протоколе приема обратите внимание на описание ошибок приема;</a:t>
            </a:r>
          </a:p>
        </p:txBody>
      </p:sp>
    </p:spTree>
    <p:extLst>
      <p:ext uri="{BB962C8B-B14F-4D97-AF65-F5344CB8AC3E}">
        <p14:creationId xmlns:p14="http://schemas.microsoft.com/office/powerpoint/2010/main" val="2052946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5497BB5-CEFC-BDB4-CE08-8509EF895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7" y="196271"/>
            <a:ext cx="11134724" cy="1660238"/>
          </a:xfrm>
        </p:spPr>
        <p:txBody>
          <a:bodyPr/>
          <a:lstStyle/>
          <a:p>
            <a:pPr algn="just"/>
            <a:r>
              <a:rPr lang="ru-RU" dirty="0"/>
              <a:t>Несоответствие по оборотам возвратов – осуществите повторный прием выписки из л/с за этот день, в протоколе приема обратите внимание на описание ошибок приема;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42F285-A9E6-11C0-D791-47AA12CC8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66" y="1667947"/>
            <a:ext cx="10776670" cy="3522105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DB0A694C-B170-235B-EF95-32DC5AE6B8D3}"/>
              </a:ext>
            </a:extLst>
          </p:cNvPr>
          <p:cNvSpPr txBox="1">
            <a:spLocks/>
          </p:cNvSpPr>
          <p:nvPr/>
        </p:nvSpPr>
        <p:spPr>
          <a:xfrm>
            <a:off x="707664" y="4680960"/>
            <a:ext cx="10955697" cy="1980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Несоответствие по оборотам зачетов – вероятно не принят файл со справкой </a:t>
            </a:r>
            <a:r>
              <a:rPr lang="ru-RU" dirty="0" err="1"/>
              <a:t>ОргФК</a:t>
            </a:r>
            <a:r>
              <a:rPr lang="ru-RU" dirty="0"/>
              <a:t>, прилагаемой к выписке из лицевого счета (*.SP?) – осуществите импорт файла *.SP? за соответствующий операционный день из СУФД и загрузите его вместе с файлом выписки.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655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4E90C-FC75-A1AA-777D-F88EE6041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2. Блокирующий контроль при изменении сумм ассигнований и лимитов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F7E34A-F267-2CC9-37C2-3772F26B7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754149"/>
          </a:xfrm>
        </p:spPr>
        <p:txBody>
          <a:bodyPr/>
          <a:lstStyle/>
          <a:p>
            <a:pPr algn="just"/>
            <a:r>
              <a:rPr lang="ru-RU" dirty="0"/>
              <a:t>Внимательно читать протокол. В самом протоколе можно нажать на сумму превышения, в результате откроется окно с детализацией, в ней можно увидеть все документы по счету и БК.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 качестве примера создана справка об изменении сводной бюджетной росписи с суммой на 2024 год -100 000 000,00 руб. При сохранении программа выводит протокол </a:t>
            </a:r>
          </a:p>
        </p:txBody>
      </p:sp>
      <p:sp>
        <p:nvSpPr>
          <p:cNvPr id="6" name="Стрелка: изогнутая вверх 5">
            <a:extLst>
              <a:ext uri="{FF2B5EF4-FFF2-40B4-BE49-F238E27FC236}">
                <a16:creationId xmlns:a16="http://schemas.microsoft.com/office/drawing/2014/main" id="{66B0E49C-A0B5-ECE5-F429-DFEDD7A045DA}"/>
              </a:ext>
            </a:extLst>
          </p:cNvPr>
          <p:cNvSpPr/>
          <p:nvPr/>
        </p:nvSpPr>
        <p:spPr>
          <a:xfrm rot="10800000" flipH="1">
            <a:off x="7213600" y="5347853"/>
            <a:ext cx="461818" cy="581891"/>
          </a:xfrm>
          <a:prstGeom prst="bent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26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207DA4-425C-2CE4-4642-1A049A171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" y="386583"/>
            <a:ext cx="10529455" cy="4847161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4D99715E-49FD-6A8C-22D7-FA9C84C8D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2" y="5421744"/>
            <a:ext cx="10529455" cy="923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Чтобы просмотреть детализацию по БК, нужно нажать на сумму превышения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5044A638-4A2B-4AD0-C7C0-F906056515DA}"/>
              </a:ext>
            </a:extLst>
          </p:cNvPr>
          <p:cNvCxnSpPr>
            <a:cxnSpLocks/>
          </p:cNvCxnSpPr>
          <p:nvPr/>
        </p:nvCxnSpPr>
        <p:spPr>
          <a:xfrm flipH="1" flipV="1">
            <a:off x="5375564" y="5126182"/>
            <a:ext cx="4257963" cy="4895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055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FE125A-2027-8A00-4B81-31400A1F5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985" y="105223"/>
            <a:ext cx="8470030" cy="664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33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8CEA3-5F53-915D-2133-BFA2E36D1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3. Сверка сводной справки по кассовым операциям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327371-6797-C4E9-2F47-F90996EE8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1. Проверить, все ли выписки и справки загружены и обработаны. </a:t>
            </a:r>
          </a:p>
          <a:p>
            <a:pPr algn="just"/>
            <a:r>
              <a:rPr lang="ru-RU" dirty="0"/>
              <a:t>2. Открыть Обработка - Общий просмотр и найти все документы по БК, по которым есть отклонения</a:t>
            </a:r>
          </a:p>
          <a:p>
            <a:pPr marL="0" indent="0" algn="just">
              <a:buNone/>
            </a:pPr>
            <a:r>
              <a:rPr lang="ru-RU" dirty="0"/>
              <a:t>Пример: отклонение по доходам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D70339-F528-58FC-D9CA-4B13B349D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74" y="4379661"/>
            <a:ext cx="11804073" cy="1638148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996711A-7C38-91EC-1AB2-FD8AEB9FF6B9}"/>
              </a:ext>
            </a:extLst>
          </p:cNvPr>
          <p:cNvGrpSpPr/>
          <p:nvPr/>
        </p:nvGrpSpPr>
        <p:grpSpPr>
          <a:xfrm>
            <a:off x="498698" y="5606458"/>
            <a:ext cx="658440" cy="92880"/>
            <a:chOff x="498698" y="5606458"/>
            <a:chExt cx="658440" cy="9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Рукописный ввод 3">
                  <a:extLst>
                    <a:ext uri="{FF2B5EF4-FFF2-40B4-BE49-F238E27FC236}">
                      <a16:creationId xmlns:a16="http://schemas.microsoft.com/office/drawing/2014/main" id="{BF32FC6C-8FDC-6A31-1F2D-493BCFC0FCFD}"/>
                    </a:ext>
                  </a:extLst>
                </p14:cNvPr>
                <p14:cNvContentPartPr/>
                <p14:nvPr/>
              </p14:nvContentPartPr>
              <p14:xfrm>
                <a:off x="498698" y="5615458"/>
                <a:ext cx="97200" cy="35280"/>
              </p14:xfrm>
            </p:contentPart>
          </mc:Choice>
          <mc:Fallback xmlns="">
            <p:pic>
              <p:nvPicPr>
                <p:cNvPr id="4" name="Рукописный ввод 3">
                  <a:extLst>
                    <a:ext uri="{FF2B5EF4-FFF2-40B4-BE49-F238E27FC236}">
                      <a16:creationId xmlns:a16="http://schemas.microsoft.com/office/drawing/2014/main" id="{BF32FC6C-8FDC-6A31-1F2D-493BCFC0FCF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6058" y="5552458"/>
                  <a:ext cx="2228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Рукописный ввод 5">
                  <a:extLst>
                    <a:ext uri="{FF2B5EF4-FFF2-40B4-BE49-F238E27FC236}">
                      <a16:creationId xmlns:a16="http://schemas.microsoft.com/office/drawing/2014/main" id="{86935B75-C859-9B11-C2BA-8C6840C2430A}"/>
                    </a:ext>
                  </a:extLst>
                </p14:cNvPr>
                <p14:cNvContentPartPr/>
                <p14:nvPr/>
              </p14:nvContentPartPr>
              <p14:xfrm>
                <a:off x="766538" y="5606458"/>
                <a:ext cx="133920" cy="53640"/>
              </p14:xfrm>
            </p:contentPart>
          </mc:Choice>
          <mc:Fallback xmlns="">
            <p:pic>
              <p:nvPicPr>
                <p:cNvPr id="6" name="Рукописный ввод 5">
                  <a:extLst>
                    <a:ext uri="{FF2B5EF4-FFF2-40B4-BE49-F238E27FC236}">
                      <a16:creationId xmlns:a16="http://schemas.microsoft.com/office/drawing/2014/main" id="{86935B75-C859-9B11-C2BA-8C6840C2430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3538" y="5543458"/>
                  <a:ext cx="2595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Рукописный ввод 6">
                  <a:extLst>
                    <a:ext uri="{FF2B5EF4-FFF2-40B4-BE49-F238E27FC236}">
                      <a16:creationId xmlns:a16="http://schemas.microsoft.com/office/drawing/2014/main" id="{5F49751B-981F-9206-C0CC-037504A4973E}"/>
                    </a:ext>
                  </a:extLst>
                </p14:cNvPr>
                <p14:cNvContentPartPr/>
                <p14:nvPr/>
              </p14:nvContentPartPr>
              <p14:xfrm>
                <a:off x="1052738" y="5606458"/>
                <a:ext cx="104400" cy="92880"/>
              </p14:xfrm>
            </p:contentPart>
          </mc:Choice>
          <mc:Fallback xmlns="">
            <p:pic>
              <p:nvPicPr>
                <p:cNvPr id="7" name="Рукописный ввод 6">
                  <a:extLst>
                    <a:ext uri="{FF2B5EF4-FFF2-40B4-BE49-F238E27FC236}">
                      <a16:creationId xmlns:a16="http://schemas.microsoft.com/office/drawing/2014/main" id="{5F49751B-981F-9206-C0CC-037504A4973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89738" y="5543458"/>
                  <a:ext cx="230040" cy="218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09517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EE2F9B-EE2D-5182-0464-83BF50E13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5" y="612215"/>
            <a:ext cx="11406909" cy="57920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B19573-202B-B8A9-9F31-532CD0BCF394}"/>
              </a:ext>
            </a:extLst>
          </p:cNvPr>
          <p:cNvSpPr txBox="1"/>
          <p:nvPr/>
        </p:nvSpPr>
        <p:spPr>
          <a:xfrm>
            <a:off x="4867564" y="2752436"/>
            <a:ext cx="5569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Здесь видно, что не достает платежного поручения с зачислением по Реестру перечисленных поступлений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195F794D-381B-0636-2EF6-E64446DA4B9B}"/>
                  </a:ext>
                </a:extLst>
              </p14:cNvPr>
              <p14:cNvContentPartPr/>
              <p14:nvPr/>
            </p14:nvContentPartPr>
            <p14:xfrm>
              <a:off x="3722138" y="3796018"/>
              <a:ext cx="360" cy="36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195F794D-381B-0636-2EF6-E64446DA4B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59498" y="373301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2C397AD2-5D48-E54A-464F-3DE691062E67}"/>
                  </a:ext>
                </a:extLst>
              </p14:cNvPr>
              <p14:cNvContentPartPr/>
              <p14:nvPr/>
            </p14:nvContentPartPr>
            <p14:xfrm>
              <a:off x="3712778" y="3805378"/>
              <a:ext cx="360" cy="36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2C397AD2-5D48-E54A-464F-3DE691062E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50138" y="374237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A706FD46-006C-6832-29A8-4DC3853A3DC7}"/>
                  </a:ext>
                </a:extLst>
              </p14:cNvPr>
              <p14:cNvContentPartPr/>
              <p14:nvPr/>
            </p14:nvContentPartPr>
            <p14:xfrm>
              <a:off x="2548898" y="6206938"/>
              <a:ext cx="360" cy="36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A706FD46-006C-6832-29A8-4DC3853A3DC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86258" y="614393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89E3ADD5-7765-5A39-D039-358B700524CC}"/>
                  </a:ext>
                </a:extLst>
              </p14:cNvPr>
              <p14:cNvContentPartPr/>
              <p14:nvPr/>
            </p14:nvContentPartPr>
            <p14:xfrm>
              <a:off x="3509738" y="6206938"/>
              <a:ext cx="360" cy="36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89E3ADD5-7765-5A39-D039-358B700524C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46738" y="614393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C496FC5A-9A05-B223-4F94-476C6CD177E2}"/>
                  </a:ext>
                </a:extLst>
              </p14:cNvPr>
              <p14:cNvContentPartPr/>
              <p14:nvPr/>
            </p14:nvContentPartPr>
            <p14:xfrm>
              <a:off x="10557098" y="1339018"/>
              <a:ext cx="360" cy="36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C496FC5A-9A05-B223-4F94-476C6CD177E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94098" y="127637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2EDF4C8C-93A2-1B68-568C-05EC4590ABB3}"/>
                  </a:ext>
                </a:extLst>
              </p14:cNvPr>
              <p14:cNvContentPartPr/>
              <p14:nvPr/>
            </p14:nvContentPartPr>
            <p14:xfrm>
              <a:off x="10566098" y="1523698"/>
              <a:ext cx="360" cy="36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2EDF4C8C-93A2-1B68-568C-05EC4590ABB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03458" y="146105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874E9856-E154-3092-62FD-A5C2920775A7}"/>
                  </a:ext>
                </a:extLst>
              </p14:cNvPr>
              <p14:cNvContentPartPr/>
              <p14:nvPr/>
            </p14:nvContentPartPr>
            <p14:xfrm>
              <a:off x="10557098" y="1699378"/>
              <a:ext cx="360" cy="360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874E9856-E154-3092-62FD-A5C2920775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94098" y="163637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E03EEE7A-B9FE-DB42-668B-7787C1922F72}"/>
                  </a:ext>
                </a:extLst>
              </p14:cNvPr>
              <p14:cNvContentPartPr/>
              <p14:nvPr/>
            </p14:nvContentPartPr>
            <p14:xfrm>
              <a:off x="10741778" y="1884058"/>
              <a:ext cx="360" cy="36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E03EEE7A-B9FE-DB42-668B-7787C1922F7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78778" y="182105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6AA6229D-91CF-FA4A-2C19-A8CD64DCA91E}"/>
                  </a:ext>
                </a:extLst>
              </p14:cNvPr>
              <p14:cNvContentPartPr/>
              <p14:nvPr/>
            </p14:nvContentPartPr>
            <p14:xfrm>
              <a:off x="10750778" y="2078098"/>
              <a:ext cx="360" cy="360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6AA6229D-91CF-FA4A-2C19-A8CD64DCA9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88138" y="201509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DC031A3C-3D08-894A-C0CA-E4753E3A54B9}"/>
                  </a:ext>
                </a:extLst>
              </p14:cNvPr>
              <p14:cNvContentPartPr/>
              <p14:nvPr/>
            </p14:nvContentPartPr>
            <p14:xfrm>
              <a:off x="10778858" y="1339018"/>
              <a:ext cx="360" cy="360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DC031A3C-3D08-894A-C0CA-E4753E3A54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15858" y="127637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F9955CF7-8085-1BDE-60B3-2EAE3C32E4DD}"/>
                  </a:ext>
                </a:extLst>
              </p14:cNvPr>
              <p14:cNvContentPartPr/>
              <p14:nvPr/>
            </p14:nvContentPartPr>
            <p14:xfrm>
              <a:off x="10778858" y="1542058"/>
              <a:ext cx="360" cy="36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F9955CF7-8085-1BDE-60B3-2EAE3C32E4D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15858" y="147941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85CB01C2-E25E-2195-F063-43CF5098AA84}"/>
                  </a:ext>
                </a:extLst>
              </p14:cNvPr>
              <p14:cNvContentPartPr/>
              <p14:nvPr/>
            </p14:nvContentPartPr>
            <p14:xfrm>
              <a:off x="10787858" y="1708378"/>
              <a:ext cx="360" cy="360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85CB01C2-E25E-2195-F063-43CF5098AA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24858" y="164573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083B68C5-9390-16A5-DA19-520120C8B621}"/>
                  </a:ext>
                </a:extLst>
              </p14:cNvPr>
              <p14:cNvContentPartPr/>
              <p14:nvPr/>
            </p14:nvContentPartPr>
            <p14:xfrm>
              <a:off x="11056058" y="1875058"/>
              <a:ext cx="360" cy="360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083B68C5-9390-16A5-DA19-520120C8B62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93058" y="181205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30226535-4A05-212B-37A3-ED710B872666}"/>
                  </a:ext>
                </a:extLst>
              </p14:cNvPr>
              <p14:cNvContentPartPr/>
              <p14:nvPr/>
            </p14:nvContentPartPr>
            <p14:xfrm>
              <a:off x="11065058" y="2041018"/>
              <a:ext cx="360" cy="360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30226535-4A05-212B-37A3-ED710B87266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02058" y="197837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B59460A8-F637-68FC-E219-42C7FD855819}"/>
                  </a:ext>
                </a:extLst>
              </p14:cNvPr>
              <p14:cNvContentPartPr/>
              <p14:nvPr/>
            </p14:nvContentPartPr>
            <p14:xfrm>
              <a:off x="11102138" y="1376098"/>
              <a:ext cx="360" cy="360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B59460A8-F637-68FC-E219-42C7FD85581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39138" y="131309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EF7ED6B5-3FBF-191A-55D0-9B48EC3B4A93}"/>
                  </a:ext>
                </a:extLst>
              </p14:cNvPr>
              <p14:cNvContentPartPr/>
              <p14:nvPr/>
            </p14:nvContentPartPr>
            <p14:xfrm>
              <a:off x="11102138" y="1514698"/>
              <a:ext cx="360" cy="360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EF7ED6B5-3FBF-191A-55D0-9B48EC3B4A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39138" y="145169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02A39345-7345-4096-6A5A-FB5B2E092F03}"/>
                  </a:ext>
                </a:extLst>
              </p14:cNvPr>
              <p14:cNvContentPartPr/>
              <p14:nvPr/>
            </p14:nvContentPartPr>
            <p14:xfrm>
              <a:off x="11120498" y="1680658"/>
              <a:ext cx="360" cy="360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02A39345-7345-4096-6A5A-FB5B2E092F0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57498" y="161801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6FEF6F99-093B-1928-351D-A4C3EC7E29A5}"/>
                  </a:ext>
                </a:extLst>
              </p14:cNvPr>
              <p14:cNvContentPartPr/>
              <p14:nvPr/>
            </p14:nvContentPartPr>
            <p14:xfrm>
              <a:off x="2909258" y="6225298"/>
              <a:ext cx="360" cy="360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6FEF6F99-093B-1928-351D-A4C3EC7E29A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46258" y="616229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9BFDE1DC-AB82-41A4-7B05-1935C14B1BA3}"/>
                  </a:ext>
                </a:extLst>
              </p14:cNvPr>
              <p14:cNvContentPartPr/>
              <p14:nvPr/>
            </p14:nvContentPartPr>
            <p14:xfrm>
              <a:off x="2650418" y="6225298"/>
              <a:ext cx="360" cy="360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9BFDE1DC-AB82-41A4-7B05-1935C14B1B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87778" y="6162298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8901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2C471-1A84-A67F-D5C5-EF9D635D5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4. Платежные поручения связаны с дублирующими бюджетными обязательствами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C628E1-14D0-06F6-121F-FF0212E59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Дублирующие БО создаются, когда не ведется своевременный учет БО, формируемых при заключении контрактов и договоров, из системы </a:t>
            </a:r>
            <a:r>
              <a:rPr lang="en-US" dirty="0"/>
              <a:t>Webtorgi</a:t>
            </a:r>
            <a:r>
              <a:rPr lang="ru-RU" dirty="0"/>
              <a:t>-КС. На БО, поступившие из системы </a:t>
            </a:r>
            <a:r>
              <a:rPr lang="en-US" dirty="0"/>
              <a:t>Webtorgi</a:t>
            </a:r>
            <a:r>
              <a:rPr lang="ru-RU" dirty="0"/>
              <a:t>-КС, необходимо сразу проставлять учетный номер и дату проводки.</a:t>
            </a:r>
          </a:p>
          <a:p>
            <a:pPr algn="just"/>
            <a:r>
              <a:rPr lang="ru-RU" dirty="0"/>
              <a:t>В случае «</a:t>
            </a:r>
            <a:r>
              <a:rPr lang="ru-RU" dirty="0" err="1"/>
              <a:t>задвоения</a:t>
            </a:r>
            <a:r>
              <a:rPr lang="ru-RU" dirty="0"/>
              <a:t>» БО необходимо также поставить учетный номер и дату проводки на основное БО (с полной суммой контракта или договора), и после этого оставить обращение в багтрекинг.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489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0EE4B1-64BA-CB44-F852-832131271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45" y="865766"/>
            <a:ext cx="11813309" cy="22427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B00722-095F-0989-4A0F-31580D1D2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45" y="4032841"/>
            <a:ext cx="11813309" cy="22447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C7759C-EBAE-6B5C-FBE1-E4F6EA1E1BBA}"/>
              </a:ext>
            </a:extLst>
          </p:cNvPr>
          <p:cNvSpPr txBox="1"/>
          <p:nvPr/>
        </p:nvSpPr>
        <p:spPr>
          <a:xfrm>
            <a:off x="189345" y="393987"/>
            <a:ext cx="1181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БО, созданное на основании сведений о заключенном контракте (договора), поступившее из системы </a:t>
            </a:r>
            <a:r>
              <a:rPr lang="en-US" dirty="0">
                <a:solidFill>
                  <a:schemeClr val="bg1"/>
                </a:solidFill>
              </a:rPr>
              <a:t>Webtorgi</a:t>
            </a:r>
            <a:r>
              <a:rPr lang="ru-RU" dirty="0">
                <a:solidFill>
                  <a:schemeClr val="bg1"/>
                </a:solidFill>
              </a:rPr>
              <a:t>-КС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D38FEE-7563-9330-3D5A-F4F7B6E4347F}"/>
              </a:ext>
            </a:extLst>
          </p:cNvPr>
          <p:cNvSpPr txBox="1"/>
          <p:nvPr/>
        </p:nvSpPr>
        <p:spPr>
          <a:xfrm>
            <a:off x="189344" y="3429000"/>
            <a:ext cx="1181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Дублирующее БО, автоматически созданное из платежного поручения, загружаемого в составе выписки из казначейского счета</a:t>
            </a:r>
          </a:p>
        </p:txBody>
      </p:sp>
    </p:spTree>
    <p:extLst>
      <p:ext uri="{BB962C8B-B14F-4D97-AF65-F5344CB8AC3E}">
        <p14:creationId xmlns:p14="http://schemas.microsoft.com/office/powerpoint/2010/main" val="3034061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0DB57-D864-9753-BA45-BE091D1F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1. Ошибки приема и обработки документов, выгружаемых из </a:t>
            </a:r>
            <a:r>
              <a:rPr lang="ru-RU" dirty="0" err="1"/>
              <a:t>суфд</a:t>
            </a:r>
            <a:r>
              <a:rPr lang="ru-RU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B8989D-E951-621B-A3D1-9F0D0D567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1962295"/>
          </a:xfrm>
        </p:spPr>
        <p:txBody>
          <a:bodyPr/>
          <a:lstStyle/>
          <a:p>
            <a:r>
              <a:rPr lang="ru-RU" dirty="0"/>
              <a:t>«Справка о свободном остатке средств бюджета»</a:t>
            </a:r>
          </a:p>
          <a:p>
            <a:r>
              <a:rPr lang="ru-RU" dirty="0"/>
              <a:t>«Выписка из казначейского счета»</a:t>
            </a:r>
          </a:p>
          <a:p>
            <a:r>
              <a:rPr lang="ru-RU" dirty="0"/>
              <a:t>«Выписка из лицевого счёта администратора доходов бюджета»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B29499D9-BEEC-27D6-636A-E9AE54BA4A26}"/>
              </a:ext>
            </a:extLst>
          </p:cNvPr>
          <p:cNvSpPr txBox="1">
            <a:spLocks/>
          </p:cNvSpPr>
          <p:nvPr/>
        </p:nvSpPr>
        <p:spPr>
          <a:xfrm>
            <a:off x="1141412" y="4628169"/>
            <a:ext cx="9905999" cy="16113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Раздел «Часто задаваемые вопросы» на сайте Министерства финансов Забайкальского края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hlinkClick r:id="rId2"/>
              </a:rPr>
              <a:t>https://minfin.75.ru/deyatel-nost/informacionnye-sistemy/pk-byudzhet-smart-pro/130399-chasto-zadavaemye-voprosy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73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764DB-3E56-F697-BF35-FC9AE2872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Блокирующий контроль при отправке планов-графиков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25DD63-23BB-7948-4CB6-4DB2390FB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Специалист по закупке может обратиться с проблемой отправки плана-графика. Для проверки сумм лимитов, достаточных для включениях их в план-график, рекомендуется воспользоваться сформировать «Состояние счета» (Навигатор: АРМ удаленной работы МО \ Документы \ Состояние счета), вариант при этом выбрать Состояние счета ПБС или Состояние счета ПБС с объектами. Счет всегда выбирается получателя – 03……..</a:t>
            </a:r>
          </a:p>
        </p:txBody>
      </p:sp>
    </p:spTree>
    <p:extLst>
      <p:ext uri="{BB962C8B-B14F-4D97-AF65-F5344CB8AC3E}">
        <p14:creationId xmlns:p14="http://schemas.microsoft.com/office/powerpoint/2010/main" val="3149919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DB5BBA-2491-A2FE-60BF-45565F60A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72" y="482121"/>
            <a:ext cx="11240655" cy="2385266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867E6319-DD2A-8B83-D8FD-2CBF95967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563" y="3075204"/>
            <a:ext cx="10076871" cy="373149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Сумму лимитов уменьшают: Предварительная заявка на закупку (ПЗЗ), Бюджетные обязательства  и кассовый расход – платежные поручения (Предп. КР). При этом платежные поручения обязательно должны быть связаны с БО.</a:t>
            </a:r>
          </a:p>
          <a:p>
            <a:pPr marL="0" indent="0" algn="just">
              <a:buNone/>
            </a:pPr>
            <a:r>
              <a:rPr lang="ru-RU" dirty="0"/>
              <a:t>Из состояния счета на примере видно, что сумма доступных лимитов составляет:</a:t>
            </a:r>
            <a:br>
              <a:rPr lang="ru-RU" dirty="0"/>
            </a:br>
            <a:r>
              <a:rPr lang="ru-RU" dirty="0"/>
              <a:t> 719 000,00 – 432 309,00 = 286 691,00.</a:t>
            </a:r>
          </a:p>
          <a:p>
            <a:pPr marL="0" indent="0" algn="just">
              <a:buNone/>
            </a:pPr>
            <a:r>
              <a:rPr lang="ru-RU" dirty="0"/>
              <a:t>Если сумма лимитов не соответствует сумме, указанной в плане-графике, можно также проверить, стоит ли дата проводки на ваших лимитах бюджетных обязательств, в том числе их изменения. </a:t>
            </a:r>
          </a:p>
        </p:txBody>
      </p:sp>
    </p:spTree>
    <p:extLst>
      <p:ext uri="{BB962C8B-B14F-4D97-AF65-F5344CB8AC3E}">
        <p14:creationId xmlns:p14="http://schemas.microsoft.com/office/powerpoint/2010/main" val="3528446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4C1FF-20A8-247A-F9BD-5FB132937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3159155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8958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3013BD-4C4A-37F6-C17C-DEB5DF416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105" y="139749"/>
            <a:ext cx="9379789" cy="63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39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E909F7F-789A-2AE6-B2D7-1393B8DBA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754" y="201122"/>
            <a:ext cx="8904491" cy="645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85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7F9722-4D9C-DBE6-9609-CA84ACCFE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757382"/>
            <a:ext cx="9905999" cy="13115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После загрузки выписок/справки рекомендуется выполнить проверку контрольных соотношений, нажав на соответствующую кнопку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B41F31-83F3-8886-2A4A-4E1D7FB5C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47" y="1868776"/>
            <a:ext cx="5584727" cy="1560224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4FCCC607-44BB-E0D1-6855-C1C66DA1BA58}"/>
              </a:ext>
            </a:extLst>
          </p:cNvPr>
          <p:cNvSpPr txBox="1">
            <a:spLocks/>
          </p:cNvSpPr>
          <p:nvPr/>
        </p:nvSpPr>
        <p:spPr>
          <a:xfrm>
            <a:off x="1141410" y="4082473"/>
            <a:ext cx="9905999" cy="201814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В результате статус обработки может быть изменен на «Обработана» в случае отсутствия ошибок. </a:t>
            </a:r>
          </a:p>
          <a:p>
            <a:pPr algn="just"/>
            <a:r>
              <a:rPr lang="ru-RU" dirty="0"/>
              <a:t>Возможна и обратная ситуация, когда статус с «Обработана» изменился на иной, указывающий на наличие каких-либо ошибок. В этом случае следует исправить ошибки приема и провести повторную проверку контрольных соотношений</a:t>
            </a:r>
          </a:p>
        </p:txBody>
      </p:sp>
    </p:spTree>
    <p:extLst>
      <p:ext uri="{BB962C8B-B14F-4D97-AF65-F5344CB8AC3E}">
        <p14:creationId xmlns:p14="http://schemas.microsoft.com/office/powerpoint/2010/main" val="244702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550FB-E2BD-DB1C-CF5D-976BA3313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Статусы обработки документа «Справка о свободном остатке средств бюджета»: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1F6B91-3B77-EDA8-44B3-99A1C7824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«Расхождение выплат (раздел 1), Расхождение на конец дня (раздел 1)» – возникает из-за целевых выплат в целевой программе ДК в СУФД и ПК «Бюджет-СМАРТ Про», то есть код ДК должен быть контролируемый в </a:t>
            </a:r>
            <a:r>
              <a:rPr lang="ru-RU" dirty="0" err="1"/>
              <a:t>ОрФК</a:t>
            </a:r>
            <a:r>
              <a:rPr lang="ru-RU" dirty="0"/>
              <a:t> и отправлен в СУФД для регистрации;</a:t>
            </a:r>
          </a:p>
          <a:p>
            <a:pPr algn="just"/>
            <a:r>
              <a:rPr lang="ru-RU" dirty="0"/>
              <a:t>«Расхождение БА на начало дня(раздел 2), Расхождение ОФР на начало дня(раздел 2)» – необходимо сверить, разнятся ли суммы на конец дня предыдущей справки во втором разделе и начала дня текущей справки во втором разделе в столбцах «Введено», если данные разные, необходимо уточнить в УФК, с чем это связано;</a:t>
            </a:r>
          </a:p>
        </p:txBody>
      </p:sp>
    </p:spTree>
    <p:extLst>
      <p:ext uri="{BB962C8B-B14F-4D97-AF65-F5344CB8AC3E}">
        <p14:creationId xmlns:p14="http://schemas.microsoft.com/office/powerpoint/2010/main" val="63333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4AB4EB6-E163-DF15-A210-442F3AA95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968187"/>
            <a:ext cx="9905999" cy="4823013"/>
          </a:xfrm>
        </p:spPr>
        <p:txBody>
          <a:bodyPr/>
          <a:lstStyle/>
          <a:p>
            <a:pPr algn="just"/>
            <a:r>
              <a:rPr lang="ru-RU" dirty="0"/>
              <a:t>«Расхождение </a:t>
            </a:r>
            <a:r>
              <a:rPr lang="ru-RU"/>
              <a:t>ОФР (</a:t>
            </a:r>
            <a:r>
              <a:rPr lang="ru-RU" dirty="0"/>
              <a:t>раздел 2)» – говорит о том, что не во всех расходных расписаниях стоит дата проводки, либо не все расходные расписания загружены в программу «Бюджет Смарт ПРО»;</a:t>
            </a:r>
          </a:p>
          <a:p>
            <a:pPr algn="just"/>
            <a:r>
              <a:rPr lang="ru-RU" dirty="0"/>
              <a:t>«Расхождение зачислений (раздел 3)» – необходимо проверить загружена ли Выписка из казначейского счета за эту дату, если загружена, то проверить статус обработки у Выписки, возможно, она была принята с ошибками.</a:t>
            </a:r>
          </a:p>
        </p:txBody>
      </p:sp>
    </p:spTree>
    <p:extLst>
      <p:ext uri="{BB962C8B-B14F-4D97-AF65-F5344CB8AC3E}">
        <p14:creationId xmlns:p14="http://schemas.microsoft.com/office/powerpoint/2010/main" val="1581141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36537-33EA-2C1C-3F3E-AFCE506E9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83091"/>
            <a:ext cx="9905998" cy="1478570"/>
          </a:xfrm>
        </p:spPr>
        <p:txBody>
          <a:bodyPr/>
          <a:lstStyle/>
          <a:p>
            <a:pPr algn="ctr"/>
            <a:r>
              <a:rPr lang="ru-RU" dirty="0"/>
              <a:t>Статусы обработки документа «Выписка из казначейского счета»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656CA3-65D1-6500-31B1-A24016E3F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581" y="2189017"/>
            <a:ext cx="11286836" cy="1554623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Остаток на конец дня предыдущей выписки, на начало дня последующей выписки – отсутствует выписка за предыдущий/последующий операционный день соответственно.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1C5243-5082-8ABB-0CCA-0D6E910F3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3930794"/>
            <a:ext cx="1168717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15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D7F237-E474-E19B-A1E4-463BBEED2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686" y="2751958"/>
            <a:ext cx="7378627" cy="3895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663E0D-A7F4-8D28-663D-DECF64DAE914}"/>
              </a:ext>
            </a:extLst>
          </p:cNvPr>
          <p:cNvSpPr txBox="1"/>
          <p:nvPr/>
        </p:nvSpPr>
        <p:spPr>
          <a:xfrm>
            <a:off x="665018" y="473706"/>
            <a:ext cx="11055927" cy="2278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Ост. на конец дня (ДС), Дебет (ДС), Кредит (ДС) – если в протоколе &lt;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TYPE_KBK value="30"&gt;&lt;/TYPE_KBK&gt;,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то нужно открыть загружаемый файл (в блокноте), и выполнить следующую замену: &lt;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TYPE_KBK value="30"&gt;&lt;/TYPE_KBK&gt;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на &lt;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TYPE_KBK value="31"&gt;&lt;/TYPE_KBK&gt;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или &lt;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TYPE_KBK value="32"&gt;&lt;/TYPE_KBK&gt;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; после этого повторить прием выписки</a:t>
            </a:r>
          </a:p>
        </p:txBody>
      </p:sp>
    </p:spTree>
    <p:extLst>
      <p:ext uri="{BB962C8B-B14F-4D97-AF65-F5344CB8AC3E}">
        <p14:creationId xmlns:p14="http://schemas.microsoft.com/office/powerpoint/2010/main" val="2766946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1341</TotalTime>
  <Words>1089</Words>
  <Application>Microsoft Office PowerPoint</Application>
  <PresentationFormat>Широкоэкранный</PresentationFormat>
  <Paragraphs>47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Tw Cen MT</vt:lpstr>
      <vt:lpstr>Контур</vt:lpstr>
      <vt:lpstr>Обзор часто задаваемых вопросов при работе с  ПК «Бюджет-СМАРТ Про»</vt:lpstr>
      <vt:lpstr>1. Ошибки приема и обработки документов, выгружаемых из суфд:</vt:lpstr>
      <vt:lpstr>Презентация PowerPoint</vt:lpstr>
      <vt:lpstr>Презентация PowerPoint</vt:lpstr>
      <vt:lpstr>Презентация PowerPoint</vt:lpstr>
      <vt:lpstr>Статусы обработки документа «Справка о свободном остатке средств бюджета»:</vt:lpstr>
      <vt:lpstr>Презентация PowerPoint</vt:lpstr>
      <vt:lpstr>Статусы обработки документа «Выписка из казначейского счета»</vt:lpstr>
      <vt:lpstr>Презентация PowerPoint</vt:lpstr>
      <vt:lpstr>Презентация PowerPoint</vt:lpstr>
      <vt:lpstr>Статусы обработки документа  «Выписка из лицевого счета администратора доходов бюджета»</vt:lpstr>
      <vt:lpstr>Презентация PowerPoint</vt:lpstr>
      <vt:lpstr>2. Блокирующий контроль при изменении сумм ассигнований и лимитов</vt:lpstr>
      <vt:lpstr>Презентация PowerPoint</vt:lpstr>
      <vt:lpstr>Презентация PowerPoint</vt:lpstr>
      <vt:lpstr>3. Сверка сводной справки по кассовым операциям</vt:lpstr>
      <vt:lpstr>Презентация PowerPoint</vt:lpstr>
      <vt:lpstr>4. Платежные поручения связаны с дублирующими бюджетными обязательствами</vt:lpstr>
      <vt:lpstr>Презентация PowerPoint</vt:lpstr>
      <vt:lpstr>Блокирующий контроль при отправке планов-графиков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Дарима Болотова</dc:creator>
  <cp:lastModifiedBy>Дарима Болотова</cp:lastModifiedBy>
  <cp:revision>25</cp:revision>
  <cp:lastPrinted>2024-11-28T06:13:01Z</cp:lastPrinted>
  <dcterms:created xsi:type="dcterms:W3CDTF">2024-11-19T07:55:09Z</dcterms:created>
  <dcterms:modified xsi:type="dcterms:W3CDTF">2024-11-28T08:53:14Z</dcterms:modified>
</cp:coreProperties>
</file>